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7277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chemeClr val="accent2"/>
              </a:buClr>
              <a:buFont typeface="Noto Symbol"/>
              <a:buNone/>
              <a:defRPr/>
            </a:lvl1pPr>
            <a:lvl2pPr marL="457200" marR="0" lvl="1" indent="0" algn="ctr" rtl="0">
              <a:spcBef>
                <a:spcPts val="300"/>
              </a:spcBef>
              <a:buClr>
                <a:srgbClr val="D6903E"/>
              </a:buClr>
              <a:buFont typeface="Noto Symbol"/>
              <a:buNone/>
              <a:defRPr/>
            </a:lvl2pPr>
            <a:lvl3pPr marL="914400" marR="0" lvl="2" indent="0" algn="ctr" rtl="0">
              <a:spcBef>
                <a:spcPts val="300"/>
              </a:spcBef>
              <a:buClr>
                <a:srgbClr val="B27834"/>
              </a:buClr>
              <a:buFont typeface="Noto Symbol"/>
              <a:buNone/>
              <a:defRPr/>
            </a:lvl3pPr>
            <a:lvl4pPr marL="1371600" marR="0" lvl="3" indent="0" algn="ctr" rtl="0">
              <a:spcBef>
                <a:spcPts val="300"/>
              </a:spcBef>
              <a:buClr>
                <a:srgbClr val="D6903E"/>
              </a:buClr>
              <a:buFont typeface="Noto Symbol"/>
              <a:buNone/>
              <a:defRPr/>
            </a:lvl4pPr>
            <a:lvl5pPr marL="1828800" marR="0" lvl="4" indent="0" algn="ctr" rtl="0">
              <a:spcBef>
                <a:spcPts val="340"/>
              </a:spcBef>
              <a:buClr>
                <a:srgbClr val="D6903E"/>
              </a:buClr>
              <a:buFont typeface="Noto Symbol"/>
              <a:buNone/>
              <a:defRPr/>
            </a:lvl5pPr>
            <a:lvl6pPr marL="2286000" marR="0" lvl="5" indent="0" algn="ctr" rtl="0">
              <a:spcBef>
                <a:spcPts val="340"/>
              </a:spcBef>
              <a:buClr>
                <a:srgbClr val="D6903E"/>
              </a:buClr>
              <a:buFont typeface="Noto Symbol"/>
              <a:buNone/>
              <a:defRPr/>
            </a:lvl6pPr>
            <a:lvl7pPr marL="2743200" marR="0" lvl="6" indent="0" algn="ctr" rtl="0">
              <a:spcBef>
                <a:spcPts val="340"/>
              </a:spcBef>
              <a:buClr>
                <a:srgbClr val="D6903E"/>
              </a:buClr>
              <a:buFont typeface="Noto Symbol"/>
              <a:buNone/>
              <a:defRPr/>
            </a:lvl7pPr>
            <a:lvl8pPr marL="3200400" marR="0" lvl="7" indent="0" algn="ctr" rtl="0">
              <a:spcBef>
                <a:spcPts val="340"/>
              </a:spcBef>
              <a:buClr>
                <a:srgbClr val="D6903E"/>
              </a:buClr>
              <a:buFont typeface="Noto Symbol"/>
              <a:buNone/>
              <a:defRPr/>
            </a:lvl8pPr>
            <a:lvl9pPr marL="3657600" marR="0" lvl="8" indent="0" algn="ctr" rtl="0">
              <a:spcBef>
                <a:spcPts val="340"/>
              </a:spcBef>
              <a:buClr>
                <a:srgbClr val="D6903E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1463625" y="3550126"/>
            <a:ext cx="2971799" cy="1587"/>
          </a:xfrm>
          <a:prstGeom prst="straightConnector1">
            <a:avLst/>
          </a:prstGeom>
          <a:noFill/>
          <a:ln w="9525" cap="flat" cmpd="sng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5"/>
          <p:cNvCxnSpPr/>
          <p:nvPr/>
        </p:nvCxnSpPr>
        <p:spPr>
          <a:xfrm>
            <a:off x="4708573" y="3550126"/>
            <a:ext cx="2971799" cy="1587"/>
          </a:xfrm>
          <a:prstGeom prst="straightConnector1">
            <a:avLst/>
          </a:prstGeom>
          <a:noFill/>
          <a:ln w="9525" cap="flat" cmpd="sng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/>
          <p:nvPr/>
        </p:nvSpPr>
        <p:spPr>
          <a:xfrm>
            <a:off x="4540348" y="3526301"/>
            <a:ext cx="45719" cy="45719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8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7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799" cy="984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2pPr>
            <a:lvl3pPr lvl="2"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3pPr>
            <a:lvl4pPr lvl="3"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4pPr>
            <a:lvl5pPr lvl="4"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685800" y="4916992"/>
            <a:ext cx="7924799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buClr>
                <a:schemeClr val="lt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buFont typeface="Constantia"/>
              <a:buNone/>
              <a:defRPr/>
            </a:lvl2pPr>
            <a:lvl3pPr lvl="2" rtl="0">
              <a:spcBef>
                <a:spcPts val="0"/>
              </a:spcBef>
              <a:buFont typeface="Constantia"/>
              <a:buNone/>
              <a:defRPr/>
            </a:lvl3pPr>
            <a:lvl4pPr lvl="3" rtl="0">
              <a:spcBef>
                <a:spcPts val="0"/>
              </a:spcBef>
              <a:buFont typeface="Constantia"/>
              <a:buNone/>
              <a:defRPr/>
            </a:lvl4pPr>
            <a:lvl5pPr lvl="4" rtl="0">
              <a:spcBef>
                <a:spcPts val="0"/>
              </a:spcBef>
              <a:buFont typeface="Constant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9787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8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buClr>
                <a:schemeClr val="lt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buFont typeface="Constantia"/>
              <a:buNone/>
              <a:defRPr/>
            </a:lvl2pPr>
            <a:lvl3pPr lvl="2" rtl="0">
              <a:spcBef>
                <a:spcPts val="0"/>
              </a:spcBef>
              <a:buFont typeface="Constantia"/>
              <a:buNone/>
              <a:defRPr/>
            </a:lvl3pPr>
            <a:lvl4pPr lvl="3" rtl="0">
              <a:spcBef>
                <a:spcPts val="0"/>
              </a:spcBef>
              <a:buFont typeface="Constantia"/>
              <a:buNone/>
              <a:defRPr/>
            </a:lvl4pPr>
            <a:lvl5pPr lvl="4" rtl="0">
              <a:spcBef>
                <a:spcPts val="0"/>
              </a:spcBef>
              <a:buFont typeface="Constant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562945" y="2180218"/>
            <a:ext cx="3749040" cy="1587"/>
          </a:xfrm>
          <a:prstGeom prst="straightConnector1">
            <a:avLst/>
          </a:prstGeom>
          <a:noFill/>
          <a:ln w="12700" cap="flat" cmpd="sng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Shape 50"/>
          <p:cNvCxnSpPr/>
          <p:nvPr/>
        </p:nvCxnSpPr>
        <p:spPr>
          <a:xfrm>
            <a:off x="4754880" y="2180218"/>
            <a:ext cx="3749040" cy="1587"/>
          </a:xfrm>
          <a:prstGeom prst="straightConnector1">
            <a:avLst/>
          </a:prstGeom>
          <a:noFill/>
          <a:ln w="12700" cap="flat" cmpd="sng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3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buFont typeface="Constantia"/>
              <a:buNone/>
              <a:defRPr/>
            </a:lvl2pPr>
            <a:lvl3pPr lvl="2" rtl="0">
              <a:spcBef>
                <a:spcPts val="0"/>
              </a:spcBef>
              <a:buFont typeface="Constantia"/>
              <a:buNone/>
              <a:defRPr/>
            </a:lvl3pPr>
            <a:lvl4pPr lvl="3" rtl="0">
              <a:spcBef>
                <a:spcPts val="0"/>
              </a:spcBef>
              <a:buFont typeface="Constantia"/>
              <a:buNone/>
              <a:defRPr/>
            </a:lvl4pPr>
            <a:lvl5pPr lvl="4" rtl="0">
              <a:spcBef>
                <a:spcPts val="0"/>
              </a:spcBef>
              <a:buFont typeface="Constant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799" cy="5562600"/>
          </a:xfrm>
          <a:prstGeom prst="rect">
            <a:avLst/>
          </a:prstGeom>
          <a:solidFill>
            <a:srgbClr val="FEFDF4"/>
          </a:solidFill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Font typeface="Noto Symbol"/>
              <a:buChar char="●"/>
              <a:defRPr/>
            </a:lvl1pPr>
            <a:lvl2pPr marL="640080" marR="0" lvl="1" indent="-154940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2pPr>
            <a:lvl3pPr marL="1005839" marR="0" lvl="2" indent="-117792" algn="l" rtl="0">
              <a:spcBef>
                <a:spcPts val="300"/>
              </a:spcBef>
              <a:buClr>
                <a:srgbClr val="B27834"/>
              </a:buClr>
              <a:buFont typeface="Noto Symbol"/>
              <a:buChar char="●"/>
              <a:defRPr/>
            </a:lvl3pPr>
            <a:lvl4pPr marL="1280160" marR="0" lvl="3" indent="-136207" algn="l" rtl="0">
              <a:spcBef>
                <a:spcPts val="300"/>
              </a:spcBef>
              <a:buClr>
                <a:srgbClr val="D6903E"/>
              </a:buClr>
              <a:buFont typeface="Noto Symbol"/>
              <a:buChar char="●"/>
              <a:defRPr/>
            </a:lvl4pPr>
            <a:lvl5pPr marL="1554480" marR="0" lvl="4" indent="-1473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●"/>
              <a:defRPr/>
            </a:lvl5pPr>
            <a:lvl6pPr marL="1828800" marR="0" lvl="5" indent="-136842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6pPr>
            <a:lvl7pPr marL="2011679" marR="0" lvl="6" indent="-96519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7pPr>
            <a:lvl8pPr marL="2286000" marR="0" lvl="7" indent="-10953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8pPr>
            <a:lvl9pPr marL="2560320" marR="0" lvl="8" indent="-104457" algn="l" rtl="0">
              <a:spcBef>
                <a:spcPts val="340"/>
              </a:spcBef>
              <a:buClr>
                <a:srgbClr val="D6903E"/>
              </a:buClr>
              <a:buFont typeface="Noto Symbol"/>
              <a:buChar char="☞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457200" y="3810000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“Fairy tales are more than true: not because they tell us that dragons exist, but because they tell us that dragons can be beaten.” – Neal Galman-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457200" y="-381000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4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Fairy Tales and Myths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1600200"/>
            <a:ext cx="2466974" cy="18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Little </a:t>
            </a:r>
            <a:r>
              <a:rPr lang="en-US" sz="42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Red</a:t>
            </a:r>
            <a:r>
              <a:rPr lang="en-US" sz="4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 Riding Hood</a:t>
            </a:r>
          </a:p>
        </p:txBody>
      </p:sp>
      <p:pic>
        <p:nvPicPr>
          <p:cNvPr id="163" name="Shape 1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676400"/>
            <a:ext cx="2895600" cy="194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2438400"/>
            <a:ext cx="4197144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600" y="3886200"/>
            <a:ext cx="2800349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981200" y="1981200"/>
            <a:ext cx="25145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Classic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8153400" y="1752600"/>
            <a:ext cx="457200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z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d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057400"/>
            <a:ext cx="3356140" cy="41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Rumpelstiltskin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2057400"/>
            <a:ext cx="2286000" cy="30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5181600"/>
            <a:ext cx="2286000" cy="1296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133600" y="1600200"/>
            <a:ext cx="22860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Classic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562600" y="16764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Modernized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Made up stories that try to explain how our world works or how we should treat each other. The stories are usually set a long time ago. People may be heroes in these and Gods and Goddesses could use their powers to help or hurt the hero.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Myth Definition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581400"/>
            <a:ext cx="2411993" cy="281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961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Stories written especially for children and often about magical characters such as elves, fairies, goblins, and giants.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Fairy Tale Definition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4038600"/>
            <a:ext cx="1327149" cy="243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5867400"/>
            <a:ext cx="990599" cy="76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800" y="533400"/>
            <a:ext cx="1229711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1000" y="2971800"/>
            <a:ext cx="921411" cy="133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4800600"/>
            <a:ext cx="1192377" cy="1819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endParaRPr sz="2600" b="0" i="0" u="none" strike="noStrike" cap="none">
              <a:solidFill>
                <a:srgbClr val="FFFF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Uses words like “Once upon a time” and “they lived happily ever after.”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Include fantasy, supernatural, or make-believe aspects.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1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Magic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Clearly defined </a:t>
            </a:r>
            <a:r>
              <a:rPr lang="en-US" sz="2600" b="0" i="1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good characters and evil characters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000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Elements of a Fairy Tale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8600"/>
            <a:ext cx="2183400" cy="15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4994375"/>
            <a:ext cx="1687800" cy="1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5050" y="4802987"/>
            <a:ext cx="1498199" cy="17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Involves magic elements which may be magical people, animals, or objects. Magic may be</a:t>
            </a:r>
            <a:r>
              <a:rPr lang="en-US" sz="26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+ </a:t>
            </a: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or </a:t>
            </a:r>
            <a:r>
              <a:rPr lang="en-US" sz="26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–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The plot focuses on a problem or conflict that needs to be solved.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Often have happy endings.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Teach a lesson or demonstrate values important to the culture.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ymbol"/>
              <a:buNone/>
            </a:pP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Fairy Tale Elements Cont.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4648200"/>
            <a:ext cx="2322090" cy="18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4419600"/>
            <a:ext cx="22860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600"/>
            <a:ext cx="1084942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Examples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4800600"/>
            <a:ext cx="1095801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4419600"/>
            <a:ext cx="2438399" cy="1960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533400" y="1371600"/>
            <a:ext cx="5943599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Aladdin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Beauty and the Beast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Cinderella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Goldilocks and the Three Bears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Hansel &amp; Gretel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Jack and the Beanstalk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The Little Mermaid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Little Red Riding Hood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Peter Pan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Sleeping Beauty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4267200"/>
            <a:ext cx="199072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267200" y="1676400"/>
            <a:ext cx="3885599" cy="258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Snow White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Pinocchio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The Princess and the Pea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Rumpelstiltskin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Three Billy Goats Gruff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Three Little Pigs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Thumbelina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The Ugly Duckling</a:t>
            </a:r>
          </a:p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100000"/>
              <a:buFont typeface="Noto Symbol"/>
              <a:buChar char="❖"/>
            </a:pP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The Wonderful Wizard of</a:t>
            </a:r>
            <a:r>
              <a:rPr lang="en-US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Oz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Disney’s </a:t>
            </a:r>
            <a:r>
              <a:rPr lang="en-US" sz="4200" b="0" i="1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Beauty and the Beast</a:t>
            </a:r>
          </a:p>
        </p:txBody>
      </p:sp>
      <p:sp>
        <p:nvSpPr>
          <p:cNvPr id="137" name="Shape 137">
            <a:hlinkClick r:id=""/>
          </p:cNvPr>
          <p:cNvSpPr/>
          <p:nvPr/>
        </p:nvSpPr>
        <p:spPr>
          <a:xfrm>
            <a:off x="2067337" y="1728600"/>
            <a:ext cx="5009324" cy="375699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42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Beastly </a:t>
            </a:r>
            <a:r>
              <a:rPr lang="en-US" sz="4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Trailer</a:t>
            </a:r>
          </a:p>
        </p:txBody>
      </p:sp>
      <p:sp>
        <p:nvSpPr>
          <p:cNvPr id="143" name="Shape 143">
            <a:hlinkClick r:id=""/>
          </p:cNvPr>
          <p:cNvSpPr/>
          <p:nvPr/>
        </p:nvSpPr>
        <p:spPr>
          <a:xfrm>
            <a:off x="1989575" y="1756825"/>
            <a:ext cx="5164850" cy="3873625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42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Rumpelstiltskin</a:t>
            </a:r>
          </a:p>
        </p:txBody>
      </p:sp>
      <p:sp>
        <p:nvSpPr>
          <p:cNvPr id="149" name="Shape 149">
            <a:hlinkClick r:id=""/>
          </p:cNvPr>
          <p:cNvSpPr/>
          <p:nvPr/>
        </p:nvSpPr>
        <p:spPr>
          <a:xfrm>
            <a:off x="2024887" y="1518662"/>
            <a:ext cx="5094225" cy="382067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onstantia"/>
              <a:buNone/>
            </a:pPr>
            <a:r>
              <a:rPr lang="en-US" sz="3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Examples in Media</a:t>
            </a:r>
            <a:br>
              <a:rPr lang="en-US" sz="3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3800" b="0" i="0" u="none" strike="noStrike" cap="non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Modernizing a Fairy Tale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819400"/>
            <a:ext cx="2971799" cy="355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371600"/>
            <a:ext cx="2057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1524000"/>
            <a:ext cx="1972149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Fairy Tales and Myths</vt:lpstr>
      <vt:lpstr>Fairy Tale Definition</vt:lpstr>
      <vt:lpstr>Elements of a Fairy Tale</vt:lpstr>
      <vt:lpstr>Fairy Tale Elements Cont.</vt:lpstr>
      <vt:lpstr>Examples</vt:lpstr>
      <vt:lpstr>Disney’s Beauty and the Beast</vt:lpstr>
      <vt:lpstr>Beastly Trailer</vt:lpstr>
      <vt:lpstr>Rumpelstiltskin</vt:lpstr>
      <vt:lpstr>Examples in Media Modernizing a Fairy Tale</vt:lpstr>
      <vt:lpstr>Little Red Riding Hood</vt:lpstr>
      <vt:lpstr>Rumpelstiltskin</vt:lpstr>
      <vt:lpstr>Myth Definition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Fairy Tales and Myths</dc:title>
  <dc:creator>Owner</dc:creator>
  <cp:lastModifiedBy>Owner</cp:lastModifiedBy>
  <cp:revision>1</cp:revision>
  <dcterms:modified xsi:type="dcterms:W3CDTF">2015-12-31T18:33:24Z</dcterms:modified>
</cp:coreProperties>
</file>